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notesMasterIdLst>
    <p:notesMasterId r:id="rId11"/>
  </p:notesMasterIdLst>
  <p:handoutMasterIdLst>
    <p:handoutMasterId r:id="rId12"/>
  </p:handoutMasterIdLst>
  <p:sldIdLst>
    <p:sldId id="362" r:id="rId2"/>
    <p:sldId id="455" r:id="rId3"/>
    <p:sldId id="510" r:id="rId4"/>
    <p:sldId id="503" r:id="rId5"/>
    <p:sldId id="500" r:id="rId6"/>
    <p:sldId id="507" r:id="rId7"/>
    <p:sldId id="512" r:id="rId8"/>
    <p:sldId id="506" r:id="rId9"/>
    <p:sldId id="509" r:id="rId10"/>
  </p:sldIdLst>
  <p:sldSz cx="9144000" cy="5715000" type="screen16x1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9900"/>
    <a:srgbClr val="F7F39B"/>
    <a:srgbClr val="F7A9DB"/>
    <a:srgbClr val="EE50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深色样式 1 - 强调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深色样式 1 - 强调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深色样式 1 - 强调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深色样式 1 - 强调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FECB4D8-DB02-4DC6-A0A2-4F2EBAE1DC90}" styleName="中度样式 1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主题样式 2 - 强调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浅色样式 3 - 强调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12C8C85-51F0-491E-9774-3900AFEF0FD7}" styleName="浅色样式 2 - 强调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75DCB02-9BB8-47FD-8907-85C794F793BA}" styleName="主题样式 1 - 强调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主题样式 1 - 强调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02" autoAdjust="0"/>
    <p:restoredTop sz="77333" autoAdjust="0"/>
  </p:normalViewPr>
  <p:slideViewPr>
    <p:cSldViewPr>
      <p:cViewPr varScale="1">
        <p:scale>
          <a:sx n="110" d="100"/>
          <a:sy n="110" d="100"/>
        </p:scale>
        <p:origin x="870" y="96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258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22964B83-8345-4413-A6F1-F270C629A6EF}" type="datetimeFigureOut">
              <a:rPr lang="zh-CN" altLang="en-US"/>
              <a:pPr>
                <a:defRPr/>
              </a:pPr>
              <a:t>2022/7/5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9E9E8CFC-36A4-4335-B8DC-FF0EF578EF6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12222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4C19EE3-F66F-4767-A6F3-5D41C12A3E82}" type="datetimeFigureOut">
              <a:rPr lang="zh-CN" altLang="en-US"/>
              <a:pPr>
                <a:defRPr/>
              </a:pPr>
              <a:t>2022/7/5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F806E125-48F0-476E-9C48-2A74794AF44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11144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CHINAEDU_RGB_2006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20" y="500046"/>
            <a:ext cx="1220785" cy="383344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5" name="图片 4" descr="CHINAEDU_RGB_2006.w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429522" y="500046"/>
            <a:ext cx="1220785" cy="383344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00034" y="2428872"/>
            <a:ext cx="6386530" cy="1010707"/>
          </a:xfrm>
        </p:spPr>
        <p:txBody>
          <a:bodyPr/>
          <a:lstStyle>
            <a:lvl1pPr>
              <a:defRPr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00034" y="3500442"/>
            <a:ext cx="6400800" cy="54769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14375" y="857250"/>
            <a:ext cx="5286375" cy="46038"/>
          </a:xfrm>
          <a:prstGeom prst="rect">
            <a:avLst/>
          </a:prstGeom>
          <a:gradFill flip="none" rotWithShape="1">
            <a:gsLst>
              <a:gs pos="21000">
                <a:schemeClr val="accent6">
                  <a:lumMod val="75000"/>
                </a:schemeClr>
              </a:gs>
              <a:gs pos="77000">
                <a:schemeClr val="accent6">
                  <a:lumMod val="75000"/>
                  <a:tint val="44500"/>
                  <a:satMod val="160000"/>
                  <a:alpha val="0"/>
                </a:schemeClr>
              </a:gs>
              <a:gs pos="51000">
                <a:schemeClr val="accent6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5" name="图片 4" descr="CHINAEDU_RGB_2006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20" y="4786326"/>
            <a:ext cx="1220785" cy="383344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6" name="矩形 5"/>
          <p:cNvSpPr/>
          <p:nvPr userDrawn="1"/>
        </p:nvSpPr>
        <p:spPr>
          <a:xfrm>
            <a:off x="714375" y="857250"/>
            <a:ext cx="5286375" cy="46038"/>
          </a:xfrm>
          <a:prstGeom prst="rect">
            <a:avLst/>
          </a:prstGeom>
          <a:gradFill flip="none" rotWithShape="1">
            <a:gsLst>
              <a:gs pos="21000">
                <a:schemeClr val="accent6">
                  <a:lumMod val="75000"/>
                </a:schemeClr>
              </a:gs>
              <a:gs pos="77000">
                <a:schemeClr val="accent6">
                  <a:lumMod val="75000"/>
                  <a:tint val="44500"/>
                  <a:satMod val="160000"/>
                  <a:alpha val="0"/>
                </a:schemeClr>
              </a:gs>
              <a:gs pos="51000">
                <a:schemeClr val="accent6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7" name="图片 6" descr="CHINAEDU_RGB_2006.w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429522" y="4786326"/>
            <a:ext cx="1220785" cy="383344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2910" y="214294"/>
            <a:ext cx="5614998" cy="952500"/>
          </a:xfrm>
        </p:spPr>
        <p:txBody>
          <a:bodyPr/>
          <a:lstStyle>
            <a:lvl1pPr algn="l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2910" y="1285864"/>
            <a:ext cx="8015286" cy="342902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28625" y="571500"/>
            <a:ext cx="5614988" cy="95250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4099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28625" y="1643063"/>
            <a:ext cx="8229600" cy="346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effectLst>
            <a:reflection blurRad="6350" stA="50000" endA="300" endPos="50000" dist="60007" dir="5400000" sy="-100000" algn="bl" rotWithShape="0"/>
          </a:effectLst>
          <a:latin typeface="微软雅黑" pitchFamily="34" charset="-122"/>
          <a:ea typeface="微软雅黑" pitchFamily="34" charset="-122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微软雅黑" pitchFamily="34" charset="-122"/>
          <a:ea typeface="微软雅黑" pitchFamily="34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微软雅黑" pitchFamily="34" charset="-122"/>
          <a:ea typeface="微软雅黑" pitchFamily="34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微软雅黑" pitchFamily="34" charset="-122"/>
          <a:ea typeface="微软雅黑" pitchFamily="34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微软雅黑" pitchFamily="34" charset="-122"/>
          <a:ea typeface="微软雅黑" pitchFamily="34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微软雅黑" pitchFamily="34" charset="-122"/>
          <a:ea typeface="微软雅黑" pitchFamily="34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微软雅黑" pitchFamily="34" charset="-122"/>
          <a:ea typeface="微软雅黑" pitchFamily="34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微软雅黑" pitchFamily="34" charset="-122"/>
          <a:ea typeface="微软雅黑" pitchFamily="34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微软雅黑" pitchFamily="34" charset="-122"/>
          <a:ea typeface="微软雅黑" pitchFamily="34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Wingdings" pitchFamily="2" charset="2"/>
        <a:buChar char="ü"/>
        <a:defRPr sz="24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Wingdings" pitchFamily="2" charset="2"/>
        <a:buChar char="ü"/>
        <a:defRPr sz="20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Wingdings" pitchFamily="2" charset="2"/>
        <a:buChar char="ü"/>
        <a:defRPr sz="20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Wingdings" pitchFamily="2" charset="2"/>
        <a:buChar char="ü"/>
        <a:defRPr sz="20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Wingdings" pitchFamily="2" charset="2"/>
        <a:buChar char="ü"/>
        <a:defRPr sz="20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yctu.sccchina.net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3"/>
          <p:cNvSpPr>
            <a:spLocks noGrp="1"/>
          </p:cNvSpPr>
          <p:nvPr>
            <p:ph type="ctrTitle"/>
          </p:nvPr>
        </p:nvSpPr>
        <p:spPr>
          <a:xfrm>
            <a:off x="1259632" y="1561356"/>
            <a:ext cx="6984776" cy="1428760"/>
          </a:xfrm>
        </p:spPr>
        <p:txBody>
          <a:bodyPr/>
          <a:lstStyle/>
          <a:p>
            <a:r>
              <a:rPr lang="zh-CN" altLang="en-US" sz="3600" smtClean="0"/>
              <a:t>学员使用</a:t>
            </a:r>
            <a:r>
              <a:rPr lang="zh-CN" altLang="en-US" sz="3600" dirty="0"/>
              <a:t>手册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121196"/>
            <a:ext cx="6408712" cy="952500"/>
          </a:xfrm>
        </p:spPr>
        <p:txBody>
          <a:bodyPr/>
          <a:lstStyle/>
          <a:p>
            <a:r>
              <a:rPr lang="en-US" altLang="zh-CN" sz="2800" b="1" dirty="0"/>
              <a:t>1</a:t>
            </a:r>
            <a:r>
              <a:rPr lang="zh-CN" altLang="en-US" sz="2800" b="1" dirty="0"/>
              <a:t>、运行环境、登录</a:t>
            </a:r>
          </a:p>
        </p:txBody>
      </p:sp>
      <p:sp>
        <p:nvSpPr>
          <p:cNvPr id="3" name="矩形 2"/>
          <p:cNvSpPr/>
          <p:nvPr/>
        </p:nvSpPr>
        <p:spPr>
          <a:xfrm>
            <a:off x="611560" y="1129308"/>
            <a:ext cx="52565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dirty="0">
                <a:solidFill>
                  <a:schemeClr val="accent2">
                    <a:lumMod val="75000"/>
                  </a:schemeClr>
                </a:solidFill>
              </a:rPr>
              <a:t>运行环境</a:t>
            </a:r>
          </a:p>
          <a:p>
            <a:pPr marL="342900" indent="-342900">
              <a:buFont typeface="Arial"/>
              <a:buChar char="•"/>
            </a:pPr>
            <a:r>
              <a:rPr lang="zh-CN" altLang="zh-CN" dirty="0">
                <a:solidFill>
                  <a:schemeClr val="accent2">
                    <a:lumMod val="75000"/>
                  </a:schemeClr>
                </a:solidFill>
              </a:rPr>
              <a:t>推荐浏览器为：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Chrome</a:t>
            </a:r>
            <a:r>
              <a:rPr lang="zh-CN" altLang="zh-CN" dirty="0">
                <a:solidFill>
                  <a:schemeClr val="accent2">
                    <a:lumMod val="75000"/>
                  </a:schemeClr>
                </a:solidFill>
              </a:rPr>
              <a:t>、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Firefox</a:t>
            </a:r>
            <a:r>
              <a:rPr lang="zh-CN" altLang="zh-CN" dirty="0">
                <a:solidFill>
                  <a:schemeClr val="accent2">
                    <a:lumMod val="75000"/>
                  </a:schemeClr>
                </a:solidFill>
              </a:rPr>
              <a:t>、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IE9</a:t>
            </a:r>
            <a:r>
              <a:rPr lang="zh-CN" altLang="zh-CN" dirty="0">
                <a:solidFill>
                  <a:schemeClr val="accent2">
                    <a:lumMod val="75000"/>
                  </a:schemeClr>
                </a:solidFill>
              </a:rPr>
              <a:t>及以上。</a:t>
            </a:r>
          </a:p>
          <a:p>
            <a:pPr marL="342900" indent="-342900">
              <a:buFont typeface="Arial"/>
              <a:buChar char="•"/>
            </a:pPr>
            <a:r>
              <a:rPr lang="zh-CN" altLang="zh-CN" dirty="0">
                <a:solidFill>
                  <a:schemeClr val="accent2">
                    <a:lumMod val="75000"/>
                  </a:schemeClr>
                </a:solidFill>
              </a:rPr>
              <a:t>推荐分辨率为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1920*1680</a:t>
            </a:r>
          </a:p>
          <a:p>
            <a:endParaRPr lang="en-US" altLang="zh-CN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登录：</a:t>
            </a:r>
            <a:endParaRPr lang="en-US" altLang="zh-CN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、登录地址：</a:t>
            </a:r>
            <a:r>
              <a:rPr lang="en-US" altLang="zh-CN" dirty="0">
                <a:hlinkClick r:id="rId2"/>
              </a:rPr>
              <a:t>http://yctu.sccchina.net/</a:t>
            </a: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；</a:t>
            </a:r>
            <a:endParaRPr lang="en-US" altLang="zh-CN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altLang="zh-CN" dirty="0">
                <a:solidFill>
                  <a:srgbClr val="FF0000"/>
                </a:solidFill>
              </a:rPr>
              <a:t>2</a:t>
            </a:r>
            <a:r>
              <a:rPr lang="zh-CN" altLang="en-US" dirty="0">
                <a:solidFill>
                  <a:srgbClr val="FF0000"/>
                </a:solidFill>
              </a:rPr>
              <a:t>、用户名：学号；密码：证件号后六位</a:t>
            </a:r>
            <a:endParaRPr lang="en-US" altLang="zh-CN" dirty="0">
              <a:solidFill>
                <a:srgbClr val="FF0000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58749D6D-A0A5-4ABA-9CA6-619698E9CD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3788" y="1755511"/>
            <a:ext cx="3025188" cy="292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032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121196"/>
            <a:ext cx="6408712" cy="952500"/>
          </a:xfrm>
        </p:spPr>
        <p:txBody>
          <a:bodyPr/>
          <a:lstStyle/>
          <a:p>
            <a:r>
              <a:rPr lang="en-US" altLang="zh-CN" sz="2800" b="1" dirty="0"/>
              <a:t>2</a:t>
            </a:r>
            <a:r>
              <a:rPr lang="zh-CN" altLang="en-US" sz="2800" b="1" dirty="0"/>
              <a:t>、个人信息强制核对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21471D4A-1D40-9948-929D-47B48DE6C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913284"/>
            <a:ext cx="6499238" cy="466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203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121196"/>
            <a:ext cx="6408712" cy="952500"/>
          </a:xfrm>
        </p:spPr>
        <p:txBody>
          <a:bodyPr/>
          <a:lstStyle/>
          <a:p>
            <a:r>
              <a:rPr lang="en-US" altLang="zh-CN" sz="2800" b="1" dirty="0"/>
              <a:t>3</a:t>
            </a:r>
            <a:r>
              <a:rPr lang="zh-CN" altLang="en-US" sz="2800" b="1" dirty="0"/>
              <a:t>、首页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ED8292C2-A476-D240-B68E-51E1272E41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5" t="1214"/>
          <a:stretch/>
        </p:blipFill>
        <p:spPr>
          <a:xfrm>
            <a:off x="539552" y="1129308"/>
            <a:ext cx="8351912" cy="452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252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121196"/>
            <a:ext cx="6408712" cy="952500"/>
          </a:xfrm>
        </p:spPr>
        <p:txBody>
          <a:bodyPr/>
          <a:lstStyle/>
          <a:p>
            <a:r>
              <a:rPr lang="en-US" altLang="zh-CN" sz="2800" b="1" dirty="0"/>
              <a:t>4</a:t>
            </a:r>
            <a:r>
              <a:rPr lang="zh-CN" altLang="en-US" sz="2800" b="1" dirty="0"/>
              <a:t>、学习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89119FA1-521C-374A-8D4A-4E4C65FCB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184514"/>
            <a:ext cx="8172400" cy="3992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09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121196"/>
            <a:ext cx="6408712" cy="952500"/>
          </a:xfrm>
        </p:spPr>
        <p:txBody>
          <a:bodyPr/>
          <a:lstStyle/>
          <a:p>
            <a:r>
              <a:rPr lang="en-US" altLang="zh-CN" sz="2800" b="1" dirty="0"/>
              <a:t>5</a:t>
            </a:r>
            <a:r>
              <a:rPr lang="zh-CN" altLang="en-US" sz="2800" b="1" dirty="0"/>
              <a:t>、课程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E0214C67-676F-F14F-9DF3-1BBD4E83B3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409989"/>
            <a:ext cx="8568952" cy="3607751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872F0343-9E44-B647-9D0D-843A3DCAE2BA}"/>
              </a:ext>
            </a:extLst>
          </p:cNvPr>
          <p:cNvSpPr txBox="1"/>
          <p:nvPr/>
        </p:nvSpPr>
        <p:spPr>
          <a:xfrm>
            <a:off x="467544" y="1033143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/>
              <a:t>课程考核要求，</a:t>
            </a:r>
            <a:r>
              <a:rPr kumimoji="1" lang="zh-CN" altLang="en-US" dirty="0">
                <a:solidFill>
                  <a:srgbClr val="FF0000"/>
                </a:solidFill>
              </a:rPr>
              <a:t>示例</a:t>
            </a:r>
            <a:r>
              <a:rPr kumimoji="1" lang="zh-CN" altLang="en-US" dirty="0"/>
              <a:t>如下：</a:t>
            </a:r>
          </a:p>
        </p:txBody>
      </p:sp>
    </p:spTree>
    <p:extLst>
      <p:ext uri="{BB962C8B-B14F-4D97-AF65-F5344CB8AC3E}">
        <p14:creationId xmlns:p14="http://schemas.microsoft.com/office/powerpoint/2010/main" val="2305733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121196"/>
            <a:ext cx="6408712" cy="952500"/>
          </a:xfrm>
        </p:spPr>
        <p:txBody>
          <a:bodyPr/>
          <a:lstStyle/>
          <a:p>
            <a:r>
              <a:rPr lang="en-US" altLang="zh-CN" sz="2800" b="1" dirty="0"/>
              <a:t>6</a:t>
            </a:r>
            <a:r>
              <a:rPr lang="zh-CN" altLang="en-US" sz="2800" b="1" dirty="0"/>
              <a:t>、考试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91" y="1273324"/>
            <a:ext cx="8122051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0701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121196"/>
            <a:ext cx="6408712" cy="952500"/>
          </a:xfrm>
        </p:spPr>
        <p:txBody>
          <a:bodyPr/>
          <a:lstStyle/>
          <a:p>
            <a:r>
              <a:rPr lang="en-US" altLang="zh-CN" sz="2800" b="1" dirty="0"/>
              <a:t>7</a:t>
            </a:r>
            <a:r>
              <a:rPr lang="zh-CN" altLang="en-US" sz="2800" b="1" dirty="0"/>
              <a:t>、成绩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1D512FEC-AAB6-3E46-837F-F1369CF33E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50" y="1417340"/>
            <a:ext cx="8293100" cy="351790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4C87BC6A-1A6B-E14C-922D-6191AA0CCC0B}"/>
              </a:ext>
            </a:extLst>
          </p:cNvPr>
          <p:cNvSpPr txBox="1"/>
          <p:nvPr/>
        </p:nvSpPr>
        <p:spPr>
          <a:xfrm>
            <a:off x="406377" y="1043522"/>
            <a:ext cx="3249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“课程成绩”显示为总成绩； </a:t>
            </a:r>
          </a:p>
        </p:txBody>
      </p:sp>
    </p:spTree>
    <p:extLst>
      <p:ext uri="{BB962C8B-B14F-4D97-AF65-F5344CB8AC3E}">
        <p14:creationId xmlns:p14="http://schemas.microsoft.com/office/powerpoint/2010/main" val="1706962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121196"/>
            <a:ext cx="6408712" cy="952500"/>
          </a:xfrm>
        </p:spPr>
        <p:txBody>
          <a:bodyPr/>
          <a:lstStyle/>
          <a:p>
            <a:r>
              <a:rPr lang="en-US" altLang="zh-CN" sz="2800" b="1" dirty="0"/>
              <a:t>8</a:t>
            </a:r>
            <a:r>
              <a:rPr lang="zh-CN" altLang="en-US" sz="2800" b="1" dirty="0"/>
              <a:t>、毕业</a:t>
            </a:r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737118" y="985292"/>
            <a:ext cx="6480720" cy="452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241447"/>
      </p:ext>
    </p:extLst>
  </p:cSld>
  <p:clrMapOvr>
    <a:masterClrMapping/>
  </p:clrMapOvr>
</p:sld>
</file>

<file path=ppt/theme/theme1.xml><?xml version="1.0" encoding="utf-8"?>
<a:theme xmlns:a="http://schemas.openxmlformats.org/drawingml/2006/main" name="项目策划模板@0.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项目策划模板@0.9.potx</Template>
  <TotalTime>20078</TotalTime>
  <Words>89</Words>
  <Application>Microsoft Office PowerPoint</Application>
  <PresentationFormat>全屏显示(16:10)</PresentationFormat>
  <Paragraphs>18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5" baseType="lpstr">
      <vt:lpstr>宋体</vt:lpstr>
      <vt:lpstr>微软雅黑</vt:lpstr>
      <vt:lpstr>Arial</vt:lpstr>
      <vt:lpstr>Calibri</vt:lpstr>
      <vt:lpstr>Wingdings</vt:lpstr>
      <vt:lpstr>项目策划模板@0.9</vt:lpstr>
      <vt:lpstr>学员使用手册</vt:lpstr>
      <vt:lpstr>1、运行环境、登录</vt:lpstr>
      <vt:lpstr>2、个人信息强制核对</vt:lpstr>
      <vt:lpstr>3、首页</vt:lpstr>
      <vt:lpstr>4、学习</vt:lpstr>
      <vt:lpstr>5、课程</vt:lpstr>
      <vt:lpstr>6、考试</vt:lpstr>
      <vt:lpstr>7、成绩</vt:lpstr>
      <vt:lpstr>8、毕业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姬业</dc:creator>
  <cp:lastModifiedBy>207</cp:lastModifiedBy>
  <cp:revision>2832</cp:revision>
  <dcterms:created xsi:type="dcterms:W3CDTF">2009-12-06T10:38:01Z</dcterms:created>
  <dcterms:modified xsi:type="dcterms:W3CDTF">2022-07-05T09:07:14Z</dcterms:modified>
</cp:coreProperties>
</file>